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8" r:id="rId1"/>
  </p:sldMasterIdLst>
  <p:sldIdLst>
    <p:sldId id="257" r:id="rId2"/>
  </p:sldIdLst>
  <p:sldSz cx="9906000" cy="6858000" type="A4"/>
  <p:notesSz cx="9144000" cy="6858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E0ABBFCD-87ED-4D46-B0E1-AA13D531EE60}">
          <p14:sldIdLst/>
        </p14:section>
        <p14:section name="Untitled Section" id="{D3BC238B-17CC-4E77-9D96-7CDE4BD3565A}">
          <p14:sldIdLst>
            <p14:sldId id="257"/>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B9BD5"/>
    <a:srgbClr val="FFF2CC"/>
    <a:srgbClr val="60D9F6"/>
    <a:srgbClr val="F8B3AE"/>
    <a:srgbClr val="969696"/>
    <a:srgbClr val="FFFFFF"/>
    <a:srgbClr val="FFD9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4292" autoAdjust="0"/>
    <p:restoredTop sz="94660"/>
  </p:normalViewPr>
  <p:slideViewPr>
    <p:cSldViewPr snapToGrid="0">
      <p:cViewPr varScale="1">
        <p:scale>
          <a:sx n="92" d="100"/>
          <a:sy n="92" d="100"/>
        </p:scale>
        <p:origin x="1210"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3.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742950" y="1122363"/>
            <a:ext cx="84201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238250" y="3602038"/>
            <a:ext cx="74295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D07B22EB-E62A-48DA-8188-ED6FC1716C83}" type="datetimeFigureOut">
              <a:rPr lang="en-GB" smtClean="0"/>
              <a:t>22/05/2019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2682446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7B22EB-E62A-48DA-8188-ED6FC1716C83}" type="datetimeFigureOut">
              <a:rPr lang="en-GB" smtClean="0"/>
              <a:t>22/05/2019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263738044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088982" y="365125"/>
            <a:ext cx="2135981"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1038" y="365125"/>
            <a:ext cx="6284119"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7B22EB-E62A-48DA-8188-ED6FC1716C83}" type="datetimeFigureOut">
              <a:rPr lang="en-GB" smtClean="0"/>
              <a:t>22/05/2019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9646932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07B22EB-E62A-48DA-8188-ED6FC1716C83}" type="datetimeFigureOut">
              <a:rPr lang="en-GB" smtClean="0"/>
              <a:t>22/05/2019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11031376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5879" y="1709740"/>
            <a:ext cx="8543925"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675879" y="4589465"/>
            <a:ext cx="8543925"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07B22EB-E62A-48DA-8188-ED6FC1716C83}" type="datetimeFigureOut">
              <a:rPr lang="en-GB" smtClean="0"/>
              <a:t>22/05/2019</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42446396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1038" y="1825625"/>
            <a:ext cx="421005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14913" y="1825625"/>
            <a:ext cx="421005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07B22EB-E62A-48DA-8188-ED6FC1716C83}" type="datetimeFigureOut">
              <a:rPr lang="en-GB" smtClean="0"/>
              <a:t>22/05/2019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31980051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82328" y="365127"/>
            <a:ext cx="8543925"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682329" y="1681163"/>
            <a:ext cx="4190702"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2329" y="2505075"/>
            <a:ext cx="4190702"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14913" y="1681163"/>
            <a:ext cx="4211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014913" y="2505075"/>
            <a:ext cx="4211340"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D07B22EB-E62A-48DA-8188-ED6FC1716C83}" type="datetimeFigureOut">
              <a:rPr lang="en-GB" smtClean="0"/>
              <a:t>22/05/2019</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2145197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D07B22EB-E62A-48DA-8188-ED6FC1716C83}" type="datetimeFigureOut">
              <a:rPr lang="en-GB" smtClean="0"/>
              <a:t>22/05/2019</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7602039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7B22EB-E62A-48DA-8188-ED6FC1716C83}" type="datetimeFigureOut">
              <a:rPr lang="en-GB" smtClean="0"/>
              <a:t>22/05/2019</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35656293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4211340" y="987427"/>
            <a:ext cx="501491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07B22EB-E62A-48DA-8188-ED6FC1716C83}" type="datetimeFigureOut">
              <a:rPr lang="en-GB" smtClean="0"/>
              <a:t>22/05/2019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26021797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2328" y="457200"/>
            <a:ext cx="3194943"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4211340" y="987427"/>
            <a:ext cx="5014913"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682328" y="2057400"/>
            <a:ext cx="3194943"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D07B22EB-E62A-48DA-8188-ED6FC1716C83}" type="datetimeFigureOut">
              <a:rPr lang="en-GB" smtClean="0"/>
              <a:t>22/05/2019</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25DC08A5-209E-4021-A7EC-B3D9EE0D0364}" type="slidenum">
              <a:rPr lang="en-GB" smtClean="0"/>
              <a:t>‹#›</a:t>
            </a:fld>
            <a:endParaRPr lang="en-GB"/>
          </a:p>
        </p:txBody>
      </p:sp>
    </p:spTree>
    <p:extLst>
      <p:ext uri="{BB962C8B-B14F-4D97-AF65-F5344CB8AC3E}">
        <p14:creationId xmlns:p14="http://schemas.microsoft.com/office/powerpoint/2010/main" val="36381550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1038" y="365127"/>
            <a:ext cx="8543925"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1038" y="1825625"/>
            <a:ext cx="8543925"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681038" y="6356352"/>
            <a:ext cx="222885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07B22EB-E62A-48DA-8188-ED6FC1716C83}" type="datetimeFigureOut">
              <a:rPr lang="en-GB" smtClean="0"/>
              <a:t>22/05/2019</a:t>
            </a:fld>
            <a:endParaRPr lang="en-GB"/>
          </a:p>
        </p:txBody>
      </p:sp>
      <p:sp>
        <p:nvSpPr>
          <p:cNvPr id="5" name="Footer Placeholder 4"/>
          <p:cNvSpPr>
            <a:spLocks noGrp="1"/>
          </p:cNvSpPr>
          <p:nvPr>
            <p:ph type="ftr" sz="quarter" idx="3"/>
          </p:nvPr>
        </p:nvSpPr>
        <p:spPr>
          <a:xfrm>
            <a:off x="3281363" y="6356352"/>
            <a:ext cx="334327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6996113" y="6356352"/>
            <a:ext cx="222885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5DC08A5-209E-4021-A7EC-B3D9EE0D0364}" type="slidenum">
              <a:rPr lang="en-GB" smtClean="0"/>
              <a:t>‹#›</a:t>
            </a:fld>
            <a:endParaRPr lang="en-GB"/>
          </a:p>
        </p:txBody>
      </p:sp>
    </p:spTree>
    <p:extLst>
      <p:ext uri="{BB962C8B-B14F-4D97-AF65-F5344CB8AC3E}">
        <p14:creationId xmlns:p14="http://schemas.microsoft.com/office/powerpoint/2010/main" val="901010188"/>
      </p:ext>
    </p:extLst>
  </p:cSld>
  <p:clrMap bg1="lt1" tx1="dk1" bg2="lt2" tx2="dk2" accent1="accent1" accent2="accent2" accent3="accent3" accent4="accent4" accent5="accent5" accent6="accent6" hlink="hlink" folHlink="folHlink"/>
  <p:sldLayoutIdLst>
    <p:sldLayoutId id="2147483709" r:id="rId1"/>
    <p:sldLayoutId id="2147483710" r:id="rId2"/>
    <p:sldLayoutId id="2147483711" r:id="rId3"/>
    <p:sldLayoutId id="2147483712" r:id="rId4"/>
    <p:sldLayoutId id="2147483713" r:id="rId5"/>
    <p:sldLayoutId id="2147483714" r:id="rId6"/>
    <p:sldLayoutId id="2147483715" r:id="rId7"/>
    <p:sldLayoutId id="2147483716" r:id="rId8"/>
    <p:sldLayoutId id="2147483717" r:id="rId9"/>
    <p:sldLayoutId id="2147483718" r:id="rId10"/>
    <p:sldLayoutId id="214748371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emf"/><Relationship Id="rId7" Type="http://schemas.openxmlformats.org/officeDocument/2006/relationships/image" Target="../media/image6.emf"/><Relationship Id="rId2" Type="http://schemas.openxmlformats.org/officeDocument/2006/relationships/image" Target="../media/image1.emf"/><Relationship Id="rId1" Type="http://schemas.openxmlformats.org/officeDocument/2006/relationships/slideLayout" Target="../slideLayouts/slideLayout2.xml"/><Relationship Id="rId6" Type="http://schemas.openxmlformats.org/officeDocument/2006/relationships/image" Target="../media/image5.emf"/><Relationship Id="rId5" Type="http://schemas.openxmlformats.org/officeDocument/2006/relationships/image" Target="../media/image4.emf"/><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344374926"/>
              </p:ext>
            </p:extLst>
          </p:nvPr>
        </p:nvGraphicFramePr>
        <p:xfrm>
          <a:off x="2073289" y="1821583"/>
          <a:ext cx="6988414" cy="3651462"/>
        </p:xfrm>
        <a:graphic>
          <a:graphicData uri="http://schemas.openxmlformats.org/drawingml/2006/table">
            <a:tbl>
              <a:tblPr firstRow="1"/>
              <a:tblGrid>
                <a:gridCol w="1177730">
                  <a:extLst>
                    <a:ext uri="{9D8B030D-6E8A-4147-A177-3AD203B41FA5}">
                      <a16:colId xmlns:a16="http://schemas.microsoft.com/office/drawing/2014/main" val="2440169974"/>
                    </a:ext>
                  </a:extLst>
                </a:gridCol>
                <a:gridCol w="742741">
                  <a:extLst>
                    <a:ext uri="{9D8B030D-6E8A-4147-A177-3AD203B41FA5}">
                      <a16:colId xmlns:a16="http://schemas.microsoft.com/office/drawing/2014/main" val="992177507"/>
                    </a:ext>
                  </a:extLst>
                </a:gridCol>
                <a:gridCol w="147853">
                  <a:extLst>
                    <a:ext uri="{9D8B030D-6E8A-4147-A177-3AD203B41FA5}">
                      <a16:colId xmlns:a16="http://schemas.microsoft.com/office/drawing/2014/main" val="2742227751"/>
                    </a:ext>
                  </a:extLst>
                </a:gridCol>
                <a:gridCol w="147853">
                  <a:extLst>
                    <a:ext uri="{9D8B030D-6E8A-4147-A177-3AD203B41FA5}">
                      <a16:colId xmlns:a16="http://schemas.microsoft.com/office/drawing/2014/main" val="3254022438"/>
                    </a:ext>
                  </a:extLst>
                </a:gridCol>
                <a:gridCol w="147853">
                  <a:extLst>
                    <a:ext uri="{9D8B030D-6E8A-4147-A177-3AD203B41FA5}">
                      <a16:colId xmlns:a16="http://schemas.microsoft.com/office/drawing/2014/main" val="3208626352"/>
                    </a:ext>
                  </a:extLst>
                </a:gridCol>
                <a:gridCol w="147853">
                  <a:extLst>
                    <a:ext uri="{9D8B030D-6E8A-4147-A177-3AD203B41FA5}">
                      <a16:colId xmlns:a16="http://schemas.microsoft.com/office/drawing/2014/main" val="581158166"/>
                    </a:ext>
                  </a:extLst>
                </a:gridCol>
                <a:gridCol w="147853">
                  <a:extLst>
                    <a:ext uri="{9D8B030D-6E8A-4147-A177-3AD203B41FA5}">
                      <a16:colId xmlns:a16="http://schemas.microsoft.com/office/drawing/2014/main" val="1415726974"/>
                    </a:ext>
                  </a:extLst>
                </a:gridCol>
                <a:gridCol w="147853">
                  <a:extLst>
                    <a:ext uri="{9D8B030D-6E8A-4147-A177-3AD203B41FA5}">
                      <a16:colId xmlns:a16="http://schemas.microsoft.com/office/drawing/2014/main" val="4254622084"/>
                    </a:ext>
                  </a:extLst>
                </a:gridCol>
                <a:gridCol w="3882505">
                  <a:extLst>
                    <a:ext uri="{9D8B030D-6E8A-4147-A177-3AD203B41FA5}">
                      <a16:colId xmlns:a16="http://schemas.microsoft.com/office/drawing/2014/main" val="704584543"/>
                    </a:ext>
                  </a:extLst>
                </a:gridCol>
                <a:gridCol w="149160">
                  <a:extLst>
                    <a:ext uri="{9D8B030D-6E8A-4147-A177-3AD203B41FA5}">
                      <a16:colId xmlns:a16="http://schemas.microsoft.com/office/drawing/2014/main" val="724039970"/>
                    </a:ext>
                  </a:extLst>
                </a:gridCol>
                <a:gridCol w="149160">
                  <a:extLst>
                    <a:ext uri="{9D8B030D-6E8A-4147-A177-3AD203B41FA5}">
                      <a16:colId xmlns:a16="http://schemas.microsoft.com/office/drawing/2014/main" val="3356402802"/>
                    </a:ext>
                  </a:extLst>
                </a:gridCol>
              </a:tblGrid>
              <a:tr h="163912">
                <a:tc>
                  <a:txBody>
                    <a:bodyPr/>
                    <a:lstStyle/>
                    <a:p>
                      <a:pPr algn="l">
                        <a:lnSpc>
                          <a:spcPct val="107000"/>
                        </a:lnSpc>
                        <a:spcAft>
                          <a:spcPts val="0"/>
                        </a:spcAft>
                      </a:pPr>
                      <a:r>
                        <a:rPr lang="en-US" sz="700" b="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oogonia wall space</a:t>
                      </a:r>
                      <a:endParaRPr lang="en-GB" sz="7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b="0" dirty="0">
                          <a:solidFill>
                            <a:schemeClr val="tx1"/>
                          </a:solidFill>
                          <a:effectLst/>
                          <a:latin typeface="Arial" panose="020B0604020202020204" pitchFamily="34" charset="0"/>
                          <a:ea typeface="Times New Roman" panose="02020603050405020304" pitchFamily="18" charset="0"/>
                          <a:cs typeface="Times New Roman" panose="02020603050405020304" pitchFamily="18" charset="0"/>
                        </a:rPr>
                        <a:t>reproduction</a:t>
                      </a:r>
                      <a:endParaRPr lang="en-GB" sz="700" b="0" dirty="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b="1" dirty="0">
                          <a:solidFill>
                            <a:srgbClr val="FFFFFF"/>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b="1" dirty="0">
                          <a:solidFill>
                            <a:srgbClr val="FFFFFF"/>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b="1" dirty="0">
                          <a:solidFill>
                            <a:srgbClr val="FFFFFF"/>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dirty="0">
                          <a:solidFill>
                            <a:srgbClr val="FFFFFF"/>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endParaRPr lang="en-GB" sz="700" b="1" dirty="0"/>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endParaRPr lang="en-GB" sz="700" b="1" dirty="0"/>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extLst>
                  <a:ext uri="{0D108BD9-81ED-4DB2-BD59-A6C34878D82A}">
                    <a16:rowId xmlns:a16="http://schemas.microsoft.com/office/drawing/2014/main" val="1443458662"/>
                  </a:ext>
                </a:extLst>
              </a:tr>
              <a:tr h="229703">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oogonia wall ornamentation</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a:effectLst/>
                          <a:latin typeface="Arial" panose="020B0604020202020204" pitchFamily="34" charset="0"/>
                          <a:ea typeface="Times New Roman" panose="02020603050405020304" pitchFamily="18" charset="0"/>
                          <a:cs typeface="Times New Roman" panose="02020603050405020304" pitchFamily="18" charset="0"/>
                        </a:rPr>
                        <a:t>reproduction</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endParaRPr lang="en-GB" sz="700" b="1" dirty="0"/>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endParaRPr lang="en-GB" sz="700" b="1" dirty="0"/>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extLst>
                  <a:ext uri="{0D108BD9-81ED-4DB2-BD59-A6C34878D82A}">
                    <a16:rowId xmlns:a16="http://schemas.microsoft.com/office/drawing/2014/main" val="92895222"/>
                  </a:ext>
                </a:extLst>
              </a:tr>
              <a:tr h="116222">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antheridial attachment </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a:effectLst/>
                          <a:latin typeface="Arial" panose="020B0604020202020204" pitchFamily="34" charset="0"/>
                          <a:ea typeface="Times New Roman" panose="02020603050405020304" pitchFamily="18" charset="0"/>
                          <a:cs typeface="Times New Roman" panose="02020603050405020304" pitchFamily="18" charset="0"/>
                        </a:rPr>
                        <a:t>reproduction</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endParaRPr lang="en-GB" sz="700" b="1" dirty="0"/>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endParaRPr lang="en-GB" sz="700" b="1" dirty="0"/>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extLst>
                  <a:ext uri="{0D108BD9-81ED-4DB2-BD59-A6C34878D82A}">
                    <a16:rowId xmlns:a16="http://schemas.microsoft.com/office/drawing/2014/main" val="1703620575"/>
                  </a:ext>
                </a:extLst>
              </a:tr>
              <a:tr h="166687">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tapering base</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reproduction</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a:effectLst/>
                          <a:latin typeface="Arial" panose="020B0604020202020204" pitchFamily="34" charset="0"/>
                          <a:ea typeface="Times New Roman" panose="02020603050405020304" pitchFamily="18" charset="0"/>
                          <a:cs typeface="Times New Roman" panose="02020603050405020304" pitchFamily="18" charset="0"/>
                        </a:rPr>
                        <a:t> </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endParaRPr lang="en-GB" sz="700" b="1" dirty="0"/>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endParaRPr lang="en-GB" sz="700" b="1" dirty="0"/>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extLst>
                  <a:ext uri="{0D108BD9-81ED-4DB2-BD59-A6C34878D82A}">
                    <a16:rowId xmlns:a16="http://schemas.microsoft.com/office/drawing/2014/main" val="133449495"/>
                  </a:ext>
                </a:extLst>
              </a:tr>
              <a:tr h="225143">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oospore wall index</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survival</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6">
                        <a:lumMod val="20000"/>
                        <a:lumOff val="80000"/>
                      </a:schemeClr>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algn="l">
                        <a:lnSpc>
                          <a:spcPct val="107000"/>
                        </a:lnSpc>
                        <a:spcAft>
                          <a:spcPts val="0"/>
                        </a:spcAft>
                      </a:pP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thicker-walled structures relative to propagule size confer greater desiccation resistance, long-term survival in transit and increase</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encounter rates with potential hosts</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ctr">
                        <a:lnSpc>
                          <a:spcPct val="107000"/>
                        </a:lnSpc>
                        <a:spcAft>
                          <a:spcPts val="0"/>
                        </a:spcAft>
                      </a:pPr>
                      <a:r>
                        <a:rPr lang="en-US" sz="700" b="1" dirty="0" smtClean="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ctr">
                        <a:lnSpc>
                          <a:spcPct val="107000"/>
                        </a:lnSpc>
                        <a:spcAft>
                          <a:spcPts val="0"/>
                        </a:spcAft>
                      </a:pPr>
                      <a:r>
                        <a:rPr lang="en-US" sz="700" b="1"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extLst>
                  <a:ext uri="{0D108BD9-81ED-4DB2-BD59-A6C34878D82A}">
                    <a16:rowId xmlns:a16="http://schemas.microsoft.com/office/drawing/2014/main" val="2094493997"/>
                  </a:ext>
                </a:extLst>
              </a:tr>
              <a:tr h="225143">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oospore wall thickness</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survival</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6">
                        <a:lumMod val="20000"/>
                        <a:lumOff val="80000"/>
                      </a:schemeClr>
                    </a:solidFill>
                  </a:tcPr>
                </a:tc>
                <a:tc>
                  <a:txBody>
                    <a:bodyPr/>
                    <a:lstStyle/>
                    <a:p>
                      <a:pPr algn="l">
                        <a:lnSpc>
                          <a:spcPct val="107000"/>
                        </a:lnSpc>
                        <a:spcAft>
                          <a:spcPts val="0"/>
                        </a:spcAft>
                      </a:pP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70AD47"/>
                    </a:solidFill>
                  </a:tcPr>
                </a:tc>
                <a:tc>
                  <a:txBody>
                    <a:bodyPr/>
                    <a:lstStyle/>
                    <a:p>
                      <a:pPr algn="l">
                        <a:lnSpc>
                          <a:spcPct val="107000"/>
                        </a:lnSpc>
                        <a:spcAft>
                          <a:spcPts val="0"/>
                        </a:spcAft>
                      </a:pP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thicker-walled structures confer greater</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desiccation resistance, longer-term survival in transit and increase encounter</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rates with potential hosts</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ctr">
                        <a:lnSpc>
                          <a:spcPct val="107000"/>
                        </a:lnSpc>
                        <a:spcAft>
                          <a:spcPts val="0"/>
                        </a:spcAft>
                      </a:pPr>
                      <a:r>
                        <a:rPr lang="en-US" sz="700" b="1" dirty="0" smtClean="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tc>
                  <a:txBody>
                    <a:bodyPr/>
                    <a:lstStyle/>
                    <a:p>
                      <a:pPr algn="ctr">
                        <a:lnSpc>
                          <a:spcPct val="107000"/>
                        </a:lnSpc>
                        <a:spcAft>
                          <a:spcPts val="0"/>
                        </a:spcAft>
                      </a:pPr>
                      <a:r>
                        <a:rPr lang="en-US" sz="700" b="1" dirty="0">
                          <a:solidFill>
                            <a:srgbClr val="000000"/>
                          </a:solidFill>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2EFD9"/>
                    </a:solidFill>
                  </a:tcPr>
                </a:tc>
                <a:extLst>
                  <a:ext uri="{0D108BD9-81ED-4DB2-BD59-A6C34878D82A}">
                    <a16:rowId xmlns:a16="http://schemas.microsoft.com/office/drawing/2014/main" val="3289284759"/>
                  </a:ext>
                </a:extLst>
              </a:tr>
              <a:tr h="225143">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hyphal swellings</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2F3"/>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reproduction / survival</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2F3"/>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solidFill>
                            <a:schemeClr val="accent1"/>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solidFill>
                          <a:schemeClr val="accent1"/>
                        </a:solidFill>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lumMod val="40000"/>
                        <a:lumOff val="60000"/>
                      </a:schemeClr>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l">
                        <a:lnSpc>
                          <a:spcPct val="107000"/>
                        </a:lnSpc>
                        <a:spcAft>
                          <a:spcPts val="0"/>
                        </a:spcAft>
                      </a:pPr>
                      <a:r>
                        <a:rPr lang="en-US" sz="600" dirty="0" smtClean="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marL="0" marR="0" lvl="0" indent="0" algn="l" defTabSz="960120" rtl="0" eaLnBrk="1" fontAlgn="auto" latinLnBrk="0" hangingPunct="1">
                        <a:lnSpc>
                          <a:spcPct val="107000"/>
                        </a:lnSpc>
                        <a:spcBef>
                          <a:spcPts val="0"/>
                        </a:spcBef>
                        <a:spcAft>
                          <a:spcPts val="0"/>
                        </a:spcAft>
                        <a:buClrTx/>
                        <a:buSzTx/>
                        <a:buFontTx/>
                        <a:buNone/>
                        <a:tabLst/>
                        <a:defRPr/>
                      </a:pPr>
                      <a:r>
                        <a:rPr kumimoji="0" lang="en-US" sz="700" b="0" i="0" u="none" strike="noStrike" kern="1200" cap="none" spc="0" normalizeH="0" baseline="0" noProof="0" dirty="0" smtClean="0">
                          <a:ln>
                            <a:noFill/>
                          </a:ln>
                          <a:solidFill>
                            <a:prstClr val="black"/>
                          </a:solidFill>
                          <a:effectLst/>
                          <a:uLnTx/>
                          <a:uFillTx/>
                          <a:latin typeface="Arial" panose="020B0604020202020204" pitchFamily="34" charset="0"/>
                          <a:ea typeface="Times New Roman" panose="02020603050405020304" pitchFamily="18" charset="0"/>
                          <a:cs typeface="Times New Roman" panose="02020603050405020304" pitchFamily="18" charset="0"/>
                        </a:rPr>
                        <a:t>short-term resting structures improve survival of short-lived extreme environmental conditions and increase encounter rates with novel hosts </a:t>
                      </a:r>
                      <a:endParaRPr kumimoji="0" lang="en-GB" sz="700" b="0" i="0" u="none" strike="noStrike" kern="1200" cap="none" spc="0" normalizeH="0" baseline="0" noProof="0" dirty="0" smtClean="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ctr">
                        <a:lnSpc>
                          <a:spcPct val="107000"/>
                        </a:lnSpc>
                        <a:spcAft>
                          <a:spcPts val="0"/>
                        </a:spcAft>
                      </a:pPr>
                      <a:r>
                        <a:rPr lang="en-US" sz="700" b="1" dirty="0" smtClean="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extLst>
                  <a:ext uri="{0D108BD9-81ED-4DB2-BD59-A6C34878D82A}">
                    <a16:rowId xmlns:a16="http://schemas.microsoft.com/office/drawing/2014/main" val="1745018184"/>
                  </a:ext>
                </a:extLst>
              </a:tr>
              <a:tr h="225143">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chlamydospores</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2F3"/>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reproduction / survival</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2F3"/>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lumMod val="40000"/>
                        <a:lumOff val="60000"/>
                      </a:schemeClr>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short-term </a:t>
                      </a:r>
                      <a:r>
                        <a:rPr kumimoji="0" lang="en-US" sz="700" b="0" i="0" u="none" strike="noStrike" kern="1200" cap="none" spc="0" normalizeH="0" baseline="0" noProof="0" dirty="0" smtClean="0">
                          <a:ln>
                            <a:noFill/>
                          </a:ln>
                          <a:solidFill>
                            <a:prstClr val="black"/>
                          </a:solidFill>
                          <a:effectLst/>
                          <a:uLnTx/>
                          <a:uFillTx/>
                          <a:latin typeface="Arial" panose="020B0604020202020204" pitchFamily="34" charset="0"/>
                          <a:ea typeface="Times New Roman" panose="02020603050405020304" pitchFamily="18" charset="0"/>
                          <a:cs typeface="Times New Roman" panose="02020603050405020304" pitchFamily="18" charset="0"/>
                        </a:rPr>
                        <a:t>resting</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 structures improve survival of short-lived</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extreme environmental conditions and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increase</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encounter rates with novel hosts</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ctr">
                        <a:lnSpc>
                          <a:spcPct val="107000"/>
                        </a:lnSpc>
                        <a:spcAft>
                          <a:spcPts val="0"/>
                        </a:spcAft>
                      </a:pPr>
                      <a:r>
                        <a:rPr lang="en-US" sz="700" b="1" dirty="0" smtClean="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extLst>
                  <a:ext uri="{0D108BD9-81ED-4DB2-BD59-A6C34878D82A}">
                    <a16:rowId xmlns:a16="http://schemas.microsoft.com/office/drawing/2014/main" val="1282297614"/>
                  </a:ext>
                </a:extLst>
              </a:tr>
              <a:tr h="225143">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oospores</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2F3"/>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reproduction / survival</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2F3"/>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lumMod val="40000"/>
                        <a:lumOff val="60000"/>
                      </a:schemeClr>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dormant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propagules confer long-term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persistence to evade detection in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transit,</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increase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encounter rates with novel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hosts and confirm sexual reproduction</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ctr">
                        <a:lnSpc>
                          <a:spcPct val="107000"/>
                        </a:lnSpc>
                        <a:spcAft>
                          <a:spcPts val="0"/>
                        </a:spcAft>
                      </a:pPr>
                      <a:r>
                        <a:rPr lang="en-US" sz="700" b="1" dirty="0" smtClean="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extLst>
                  <a:ext uri="{0D108BD9-81ED-4DB2-BD59-A6C34878D82A}">
                    <a16:rowId xmlns:a16="http://schemas.microsoft.com/office/drawing/2014/main" val="3753535845"/>
                  </a:ext>
                </a:extLst>
              </a:tr>
              <a:tr h="456066">
                <a:tc>
                  <a:txBody>
                    <a:bodyPr/>
                    <a:lstStyle/>
                    <a:p>
                      <a:pPr algn="l">
                        <a:lnSpc>
                          <a:spcPct val="107000"/>
                        </a:lnSpc>
                        <a:spcAft>
                          <a:spcPts val="0"/>
                        </a:spcAft>
                      </a:pP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heterothallic/ </a:t>
                      </a:r>
                    </a:p>
                    <a:p>
                      <a:pPr algn="l">
                        <a:lnSpc>
                          <a:spcPct val="107000"/>
                        </a:lnSpc>
                        <a:spcAft>
                          <a:spcPts val="0"/>
                        </a:spcAft>
                      </a:pP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homothallic / </a:t>
                      </a:r>
                    </a:p>
                    <a:p>
                      <a:pPr algn="l">
                        <a:lnSpc>
                          <a:spcPct val="107000"/>
                        </a:lnSpc>
                        <a:spcAft>
                          <a:spcPts val="0"/>
                        </a:spcAft>
                      </a:pP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sterile</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2F3"/>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reproduction</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9E2F3"/>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1">
                        <a:lumMod val="20000"/>
                        <a:lumOff val="80000"/>
                      </a:schemeClr>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5B9BD5"/>
                    </a:solidFill>
                  </a:tcPr>
                </a:tc>
                <a:tc>
                  <a:txBody>
                    <a:bodyPr/>
                    <a:lstStyle/>
                    <a:p>
                      <a:pPr algn="l">
                        <a:lnSpc>
                          <a:spcPct val="107000"/>
                        </a:lnSpc>
                        <a:spcAft>
                          <a:spcPts val="0"/>
                        </a:spcAft>
                      </a:pP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outcrossing (heterothallism) generates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genotypic diversity, increasing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adaptive potential to exploit novel hosts or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environments, while </a:t>
                      </a:r>
                      <a:r>
                        <a:rPr lang="en-US" sz="700" dirty="0" err="1" smtClean="0">
                          <a:effectLst/>
                          <a:latin typeface="Arial" panose="020B0604020202020204" pitchFamily="34" charset="0"/>
                          <a:ea typeface="Times New Roman" panose="02020603050405020304" pitchFamily="18" charset="0"/>
                          <a:cs typeface="Times New Roman" panose="02020603050405020304" pitchFamily="18" charset="0"/>
                        </a:rPr>
                        <a:t>selfing</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 (homothallism) avoids</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the requirement for a compatible mating type during establishment. S</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terile</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reproduction allows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rapid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clonal spread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and virulence of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well-adapted genotypes </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DEEAF6"/>
                    </a:solidFill>
                  </a:tcPr>
                </a:tc>
                <a:extLst>
                  <a:ext uri="{0D108BD9-81ED-4DB2-BD59-A6C34878D82A}">
                    <a16:rowId xmlns:a16="http://schemas.microsoft.com/office/drawing/2014/main" val="2456525461"/>
                  </a:ext>
                </a:extLst>
              </a:tr>
              <a:tr h="225143">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thermal tolerance range</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700">
                          <a:effectLst/>
                          <a:latin typeface="Arial" panose="020B0604020202020204" pitchFamily="34" charset="0"/>
                          <a:ea typeface="Times New Roman" panose="02020603050405020304" pitchFamily="18" charset="0"/>
                          <a:cs typeface="Times New Roman" panose="02020603050405020304" pitchFamily="18" charset="0"/>
                        </a:rPr>
                        <a:t>survival</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broader</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thermal tolerance increases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survival</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of</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extreme temperatures during transport and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seasonality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facilitating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establishment in novel regions</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r>
                        <a:rPr lang="en-US" sz="700" b="1" dirty="0" smtClean="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extLst>
                  <a:ext uri="{0D108BD9-81ED-4DB2-BD59-A6C34878D82A}">
                    <a16:rowId xmlns:a16="http://schemas.microsoft.com/office/drawing/2014/main" val="66334992"/>
                  </a:ext>
                </a:extLst>
              </a:tr>
              <a:tr h="115461">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maximum temperature</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700">
                          <a:effectLst/>
                          <a:latin typeface="Arial" panose="020B0604020202020204" pitchFamily="34" charset="0"/>
                          <a:ea typeface="Times New Roman" panose="02020603050405020304" pitchFamily="18" charset="0"/>
                          <a:cs typeface="Times New Roman" panose="02020603050405020304" pitchFamily="18" charset="0"/>
                        </a:rPr>
                        <a:t>growth</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heat-tolerance: persist at high temperatures in transit and in cultivation </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r>
                        <a:rPr lang="en-US" sz="700" b="1" dirty="0" smtClean="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extLst>
                  <a:ext uri="{0D108BD9-81ED-4DB2-BD59-A6C34878D82A}">
                    <a16:rowId xmlns:a16="http://schemas.microsoft.com/office/drawing/2014/main" val="228472556"/>
                  </a:ext>
                </a:extLst>
              </a:tr>
              <a:tr h="115461">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optimum temperature</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700">
                          <a:effectLst/>
                          <a:latin typeface="Arial" panose="020B0604020202020204" pitchFamily="34" charset="0"/>
                          <a:ea typeface="Times New Roman" panose="02020603050405020304" pitchFamily="18" charset="0"/>
                          <a:cs typeface="Times New Roman" panose="02020603050405020304" pitchFamily="18" charset="0"/>
                        </a:rPr>
                        <a:t>growth</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specialisation</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at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particular latitudes</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r>
                        <a:rPr lang="en-US" sz="700" b="1" dirty="0" smtClean="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extLst>
                  <a:ext uri="{0D108BD9-81ED-4DB2-BD59-A6C34878D82A}">
                    <a16:rowId xmlns:a16="http://schemas.microsoft.com/office/drawing/2014/main" val="3220518880"/>
                  </a:ext>
                </a:extLst>
              </a:tr>
              <a:tr h="115461">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minimum temperature</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700">
                          <a:effectLst/>
                          <a:latin typeface="Arial" panose="020B0604020202020204" pitchFamily="34" charset="0"/>
                          <a:ea typeface="Times New Roman" panose="02020603050405020304" pitchFamily="18" charset="0"/>
                          <a:cs typeface="Times New Roman" panose="02020603050405020304" pitchFamily="18" charset="0"/>
                        </a:rPr>
                        <a:t>growth</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r>
                        <a:rPr lang="en-US" sz="600" dirty="0">
                          <a:solidFill>
                            <a:srgbClr val="D5DCE4"/>
                          </a:solidFill>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cold-tolerance: colonization of higher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latitudes, tolerance of cold storage temperatures in transit</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r>
                        <a:rPr lang="en-US" sz="700" b="1" dirty="0" smtClean="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extLst>
                  <a:ext uri="{0D108BD9-81ED-4DB2-BD59-A6C34878D82A}">
                    <a16:rowId xmlns:a16="http://schemas.microsoft.com/office/drawing/2014/main" val="229126265"/>
                  </a:ext>
                </a:extLst>
              </a:tr>
              <a:tr h="225143">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growth rate at optimum</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growth</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D966"/>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faster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growth</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rates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allow shorter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generation times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for rapid adaption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to novel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hosts and </a:t>
                      </a:r>
                      <a:r>
                        <a:rPr kumimoji="0" lang="en-US" sz="700" b="0" i="0" u="none" strike="noStrike" kern="1200" cap="none" spc="0" normalizeH="0" baseline="0" noProof="0" dirty="0" smtClean="0">
                          <a:ln>
                            <a:noFill/>
                          </a:ln>
                          <a:solidFill>
                            <a:prstClr val="black"/>
                          </a:solidFill>
                          <a:effectLst/>
                          <a:uLnTx/>
                          <a:uFillTx/>
                          <a:latin typeface="Arial" panose="020B0604020202020204" pitchFamily="34" charset="0"/>
                          <a:ea typeface="Times New Roman" panose="02020603050405020304" pitchFamily="18" charset="0"/>
                          <a:cs typeface="Times New Roman" panose="02020603050405020304" pitchFamily="18" charset="0"/>
                        </a:rPr>
                        <a:t>confer greater virulence and transmission rates for establishment </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FF2CC"/>
                    </a:solidFill>
                  </a:tcPr>
                </a:tc>
                <a:extLst>
                  <a:ext uri="{0D108BD9-81ED-4DB2-BD59-A6C34878D82A}">
                    <a16:rowId xmlns:a16="http://schemas.microsoft.com/office/drawing/2014/main" val="3373522915"/>
                  </a:ext>
                </a:extLst>
              </a:tr>
              <a:tr h="109682">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sporangiophore form</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dispersal</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endParaRPr lang="en-GB" sz="700" b="1" dirty="0"/>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endParaRPr lang="en-GB" sz="700" b="1" dirty="0"/>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extLst>
                  <a:ext uri="{0D108BD9-81ED-4DB2-BD59-A6C34878D82A}">
                    <a16:rowId xmlns:a16="http://schemas.microsoft.com/office/drawing/2014/main" val="3213888868"/>
                  </a:ext>
                </a:extLst>
              </a:tr>
              <a:tr h="115461">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papillae</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700">
                          <a:effectLst/>
                          <a:latin typeface="Arial" panose="020B0604020202020204" pitchFamily="34" charset="0"/>
                          <a:ea typeface="Times New Roman" panose="02020603050405020304" pitchFamily="18" charset="0"/>
                          <a:cs typeface="Times New Roman" panose="02020603050405020304" pitchFamily="18" charset="0"/>
                        </a:rPr>
                        <a:t>dispersal</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tx1"/>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lumMod val="20000"/>
                        <a:lumOff val="80000"/>
                      </a:schemeClr>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7D31"/>
                    </a:solidFill>
                  </a:tcPr>
                </a:tc>
                <a:tc>
                  <a:txBody>
                    <a:bodyPr/>
                    <a:lstStyle/>
                    <a:p>
                      <a:pPr algn="l">
                        <a:lnSpc>
                          <a:spcPct val="107000"/>
                        </a:lnSpc>
                        <a:spcAft>
                          <a:spcPts val="0"/>
                        </a:spcAft>
                      </a:pPr>
                      <a:r>
                        <a:rPr lang="en-US" sz="700" dirty="0" err="1" smtClean="0">
                          <a:effectLst/>
                          <a:latin typeface="Arial" panose="020B0604020202020204" pitchFamily="34" charset="0"/>
                          <a:ea typeface="Times New Roman" panose="02020603050405020304" pitchFamily="18" charset="0"/>
                          <a:cs typeface="Times New Roman" panose="02020603050405020304" pitchFamily="18" charset="0"/>
                        </a:rPr>
                        <a:t>localised</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dispersal through surface water facilitating host-to-host transmission</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ctr">
                        <a:lnSpc>
                          <a:spcPct val="107000"/>
                        </a:lnSpc>
                        <a:spcAft>
                          <a:spcPts val="0"/>
                        </a:spcAft>
                      </a:pP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extLst>
                  <a:ext uri="{0D108BD9-81ED-4DB2-BD59-A6C34878D82A}">
                    <a16:rowId xmlns:a16="http://schemas.microsoft.com/office/drawing/2014/main" val="4000826903"/>
                  </a:ext>
                </a:extLst>
              </a:tr>
              <a:tr h="115461">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proliferating</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700">
                          <a:effectLst/>
                          <a:latin typeface="Arial" panose="020B0604020202020204" pitchFamily="34" charset="0"/>
                          <a:ea typeface="Times New Roman" panose="02020603050405020304" pitchFamily="18" charset="0"/>
                          <a:cs typeface="Times New Roman" panose="02020603050405020304" pitchFamily="18" charset="0"/>
                        </a:rPr>
                        <a:t>dispersal</a:t>
                      </a:r>
                      <a:endParaRPr lang="en-GB" sz="7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60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chemeClr val="accent2"/>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ED7D31"/>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greater propagule pressure facilitating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rapid colonization</a:t>
                      </a:r>
                      <a:r>
                        <a:rPr lang="en-US" sz="700" baseline="0" dirty="0" smtClean="0">
                          <a:effectLst/>
                          <a:latin typeface="Arial" panose="020B0604020202020204" pitchFamily="34" charset="0"/>
                          <a:ea typeface="Times New Roman" panose="02020603050405020304" pitchFamily="18" charset="0"/>
                          <a:cs typeface="Times New Roman" panose="02020603050405020304" pitchFamily="18" charset="0"/>
                        </a:rPr>
                        <a:t> of host tissue</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chemeClr val="tx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rgbClr val="FBE4D5"/>
                    </a:solidFill>
                  </a:tcPr>
                </a:tc>
                <a:tc>
                  <a:txBody>
                    <a:bodyPr/>
                    <a:lstStyle/>
                    <a:p>
                      <a:pPr algn="ctr">
                        <a:lnSpc>
                          <a:spcPct val="107000"/>
                        </a:lnSpc>
                        <a:spcAft>
                          <a:spcPts val="0"/>
                        </a:spcAft>
                      </a:pP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FFFFFF"/>
                      </a:solidFill>
                      <a:prstDash val="solid"/>
                      <a:round/>
                      <a:headEnd type="none" w="med" len="med"/>
                      <a:tailEnd type="none" w="med" len="med"/>
                    </a:lnB>
                    <a:solidFill>
                      <a:srgbClr val="FBE4D5"/>
                    </a:solidFill>
                  </a:tcPr>
                </a:tc>
                <a:extLst>
                  <a:ext uri="{0D108BD9-81ED-4DB2-BD59-A6C34878D82A}">
                    <a16:rowId xmlns:a16="http://schemas.microsoft.com/office/drawing/2014/main" val="1032001778"/>
                  </a:ext>
                </a:extLst>
              </a:tr>
              <a:tr h="225143">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caducous</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700" dirty="0">
                          <a:effectLst/>
                          <a:latin typeface="Arial" panose="020B0604020202020204" pitchFamily="34" charset="0"/>
                          <a:ea typeface="Times New Roman" panose="02020603050405020304" pitchFamily="18" charset="0"/>
                          <a:cs typeface="Times New Roman" panose="02020603050405020304" pitchFamily="18" charset="0"/>
                        </a:rPr>
                        <a:t>dispersal</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bg1"/>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000000"/>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000000"/>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lumMod val="20000"/>
                        <a:lumOff val="80000"/>
                      </a:schemeClr>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solidFill>
                  </a:tcPr>
                </a:tc>
                <a:tc>
                  <a:txBody>
                    <a:bodyPr/>
                    <a:lstStyle/>
                    <a:p>
                      <a:pPr algn="l">
                        <a:lnSpc>
                          <a:spcPct val="107000"/>
                        </a:lnSpc>
                        <a:spcAft>
                          <a:spcPts val="0"/>
                        </a:spcAft>
                      </a:pP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solidFill>
                  </a:tcPr>
                </a:tc>
                <a:tc>
                  <a:txBody>
                    <a:bodyPr/>
                    <a:lstStyle/>
                    <a:p>
                      <a:pPr algn="l">
                        <a:lnSpc>
                          <a:spcPct val="107000"/>
                        </a:lnSpc>
                        <a:spcAft>
                          <a:spcPts val="0"/>
                        </a:spcAft>
                      </a:pPr>
                      <a:r>
                        <a:rPr lang="en-US" sz="600" dirty="0">
                          <a:effectLst/>
                          <a:latin typeface="Arial" panose="020B0604020202020204" pitchFamily="34" charset="0"/>
                          <a:ea typeface="Times New Roman" panose="02020603050405020304" pitchFamily="18" charset="0"/>
                          <a:cs typeface="Times New Roman" panose="02020603050405020304" pitchFamily="18" charset="0"/>
                        </a:rPr>
                        <a:t> </a:t>
                      </a:r>
                      <a:endParaRPr lang="en-GB" sz="6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2"/>
                    </a:solidFill>
                  </a:tcPr>
                </a:tc>
                <a:tc>
                  <a:txBody>
                    <a:bodyPr/>
                    <a:lstStyle/>
                    <a:p>
                      <a:pPr algn="l">
                        <a:lnSpc>
                          <a:spcPct val="107000"/>
                        </a:lnSpc>
                        <a:spcAft>
                          <a:spcPts val="0"/>
                        </a:spcAft>
                      </a:pP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propagules </a:t>
                      </a:r>
                      <a:r>
                        <a:rPr lang="en-US" sz="700" dirty="0">
                          <a:effectLst/>
                          <a:latin typeface="Arial" panose="020B0604020202020204" pitchFamily="34" charset="0"/>
                          <a:ea typeface="Times New Roman" panose="02020603050405020304" pitchFamily="18" charset="0"/>
                          <a:cs typeface="Times New Roman" panose="02020603050405020304" pitchFamily="18" charset="0"/>
                        </a:rPr>
                        <a:t>can become aerial, facilitating rapid, long-distance </a:t>
                      </a:r>
                      <a:r>
                        <a:rPr lang="en-US" sz="700" dirty="0" smtClean="0">
                          <a:effectLst/>
                          <a:latin typeface="Arial" panose="020B0604020202020204" pitchFamily="34" charset="0"/>
                          <a:ea typeface="Times New Roman" panose="02020603050405020304" pitchFamily="18" charset="0"/>
                          <a:cs typeface="Times New Roman" panose="02020603050405020304" pitchFamily="18" charset="0"/>
                        </a:rPr>
                        <a:t>dispersal and host-to-host transmission</a:t>
                      </a:r>
                      <a:endParaRPr lang="en-GB" sz="700"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solidFill>
                      <a:srgbClr val="FBE4D5"/>
                    </a:solidFill>
                  </a:tcPr>
                </a:tc>
                <a:tc>
                  <a:txBody>
                    <a:bodyPr/>
                    <a:lstStyle/>
                    <a:p>
                      <a:pPr algn="ctr">
                        <a:lnSpc>
                          <a:spcPct val="107000"/>
                        </a:lnSpc>
                        <a:spcAft>
                          <a:spcPts val="0"/>
                        </a:spcAft>
                      </a:pPr>
                      <a:r>
                        <a:rPr lang="en-US" sz="700" b="1" dirty="0" smtClean="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chemeClr val="tx1"/>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tc>
                  <a:txBody>
                    <a:bodyPr/>
                    <a:lstStyle/>
                    <a:p>
                      <a:pPr algn="ctr">
                        <a:lnSpc>
                          <a:spcPct val="107000"/>
                        </a:lnSpc>
                        <a:spcAft>
                          <a:spcPts val="0"/>
                        </a:spcAft>
                      </a:pPr>
                      <a:r>
                        <a:rPr lang="en-US" sz="700" b="1" dirty="0">
                          <a:effectLst/>
                          <a:latin typeface="Arial" panose="020B0604020202020204" pitchFamily="34" charset="0"/>
                          <a:ea typeface="Times New Roman" panose="02020603050405020304" pitchFamily="18" charset="0"/>
                          <a:cs typeface="Times New Roman" panose="02020603050405020304" pitchFamily="18" charset="0"/>
                        </a:rPr>
                        <a:t>+</a:t>
                      </a:r>
                      <a:endParaRPr lang="en-GB" sz="700" b="1" dirty="0">
                        <a:effectLst/>
                        <a:latin typeface="Calibri" panose="020F0502020204030204" pitchFamily="34" charset="0"/>
                        <a:ea typeface="Calibri" panose="020F0502020204030204" pitchFamily="34" charset="0"/>
                        <a:cs typeface="Times New Roman" panose="02020603050405020304" pitchFamily="18" charset="0"/>
                      </a:endParaRPr>
                    </a:p>
                  </a:txBody>
                  <a:tcPr marL="29031" marR="29031" marT="0" marB="0" anchor="ctr">
                    <a:lnL w="12700" cap="flat" cmpd="sng" algn="ctr">
                      <a:solidFill>
                        <a:srgbClr val="FFFFFF"/>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FFFFFF"/>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FBE4D5"/>
                    </a:solidFill>
                  </a:tcPr>
                </a:tc>
                <a:extLst>
                  <a:ext uri="{0D108BD9-81ED-4DB2-BD59-A6C34878D82A}">
                    <a16:rowId xmlns:a16="http://schemas.microsoft.com/office/drawing/2014/main" val="2276323797"/>
                  </a:ext>
                </a:extLst>
              </a:tr>
            </a:tbl>
          </a:graphicData>
        </a:graphic>
      </p:graphicFrame>
      <p:sp>
        <p:nvSpPr>
          <p:cNvPr id="9" name="TextBox 8"/>
          <p:cNvSpPr txBox="1"/>
          <p:nvPr/>
        </p:nvSpPr>
        <p:spPr>
          <a:xfrm>
            <a:off x="2244761" y="1632980"/>
            <a:ext cx="860071" cy="200055"/>
          </a:xfrm>
          <a:prstGeom prst="rect">
            <a:avLst/>
          </a:prstGeom>
          <a:noFill/>
        </p:spPr>
        <p:txBody>
          <a:bodyPr wrap="square" rtlCol="0">
            <a:spAutoFit/>
          </a:bodyPr>
          <a:lstStyle/>
          <a:p>
            <a:r>
              <a:rPr lang="en-GB" sz="700" b="1" dirty="0"/>
              <a:t>measurable trait</a:t>
            </a:r>
          </a:p>
        </p:txBody>
      </p:sp>
      <p:sp>
        <p:nvSpPr>
          <p:cNvPr id="10" name="TextBox 9"/>
          <p:cNvSpPr txBox="1"/>
          <p:nvPr/>
        </p:nvSpPr>
        <p:spPr>
          <a:xfrm>
            <a:off x="3161217" y="1632981"/>
            <a:ext cx="876191" cy="200055"/>
          </a:xfrm>
          <a:prstGeom prst="rect">
            <a:avLst/>
          </a:prstGeom>
          <a:noFill/>
        </p:spPr>
        <p:txBody>
          <a:bodyPr wrap="square" rtlCol="0">
            <a:spAutoFit/>
          </a:bodyPr>
          <a:lstStyle/>
          <a:p>
            <a:pPr algn="ctr"/>
            <a:r>
              <a:rPr lang="en-GB" sz="700" b="1" dirty="0"/>
              <a:t>fitness proxy</a:t>
            </a:r>
          </a:p>
        </p:txBody>
      </p:sp>
      <p:sp>
        <p:nvSpPr>
          <p:cNvPr id="11" name="TextBox 10"/>
          <p:cNvSpPr txBox="1"/>
          <p:nvPr/>
        </p:nvSpPr>
        <p:spPr>
          <a:xfrm rot="16200000">
            <a:off x="3641095" y="1372050"/>
            <a:ext cx="843097" cy="200055"/>
          </a:xfrm>
          <a:prstGeom prst="rect">
            <a:avLst/>
          </a:prstGeom>
          <a:noFill/>
        </p:spPr>
        <p:txBody>
          <a:bodyPr wrap="square" rtlCol="0">
            <a:spAutoFit/>
          </a:bodyPr>
          <a:lstStyle/>
          <a:p>
            <a:r>
              <a:rPr lang="en-GB" sz="700" b="1" dirty="0"/>
              <a:t>adaptive </a:t>
            </a:r>
            <a:r>
              <a:rPr lang="en-GB" sz="700" b="1" dirty="0" smtClean="0"/>
              <a:t>value?</a:t>
            </a:r>
            <a:endParaRPr lang="en-GB" sz="700" b="1" dirty="0"/>
          </a:p>
        </p:txBody>
      </p:sp>
      <p:sp>
        <p:nvSpPr>
          <p:cNvPr id="12" name="TextBox 11"/>
          <p:cNvSpPr txBox="1"/>
          <p:nvPr/>
        </p:nvSpPr>
        <p:spPr>
          <a:xfrm rot="16200000">
            <a:off x="4181886" y="1297472"/>
            <a:ext cx="977522" cy="200055"/>
          </a:xfrm>
          <a:prstGeom prst="rect">
            <a:avLst/>
          </a:prstGeom>
          <a:noFill/>
        </p:spPr>
        <p:txBody>
          <a:bodyPr wrap="square" rtlCol="0">
            <a:spAutoFit/>
          </a:bodyPr>
          <a:lstStyle/>
          <a:p>
            <a:r>
              <a:rPr lang="en-GB" sz="700" b="1" dirty="0"/>
              <a:t>risk of arrival</a:t>
            </a:r>
          </a:p>
        </p:txBody>
      </p:sp>
      <p:sp>
        <p:nvSpPr>
          <p:cNvPr id="13" name="TextBox 12"/>
          <p:cNvSpPr txBox="1"/>
          <p:nvPr/>
        </p:nvSpPr>
        <p:spPr>
          <a:xfrm rot="16200000">
            <a:off x="4245235" y="1231702"/>
            <a:ext cx="1135291" cy="200055"/>
          </a:xfrm>
          <a:prstGeom prst="rect">
            <a:avLst/>
          </a:prstGeom>
          <a:noFill/>
        </p:spPr>
        <p:txBody>
          <a:bodyPr wrap="square" rtlCol="0">
            <a:spAutoFit/>
          </a:bodyPr>
          <a:lstStyle/>
          <a:p>
            <a:r>
              <a:rPr lang="en-GB" sz="700" b="1" dirty="0"/>
              <a:t>risk  of establishment</a:t>
            </a:r>
          </a:p>
        </p:txBody>
      </p:sp>
      <p:sp>
        <p:nvSpPr>
          <p:cNvPr id="14" name="TextBox 13"/>
          <p:cNvSpPr txBox="1"/>
          <p:nvPr/>
        </p:nvSpPr>
        <p:spPr>
          <a:xfrm rot="16200000">
            <a:off x="3793449" y="1337993"/>
            <a:ext cx="880782" cy="200055"/>
          </a:xfrm>
          <a:prstGeom prst="rect">
            <a:avLst/>
          </a:prstGeom>
          <a:noFill/>
        </p:spPr>
        <p:txBody>
          <a:bodyPr wrap="square" rtlCol="0">
            <a:spAutoFit/>
          </a:bodyPr>
          <a:lstStyle/>
          <a:p>
            <a:r>
              <a:rPr lang="en-GB" sz="700" b="1" dirty="0"/>
              <a:t>biotic</a:t>
            </a:r>
          </a:p>
        </p:txBody>
      </p:sp>
      <p:sp>
        <p:nvSpPr>
          <p:cNvPr id="15" name="TextBox 14"/>
          <p:cNvSpPr txBox="1"/>
          <p:nvPr/>
        </p:nvSpPr>
        <p:spPr>
          <a:xfrm rot="16200000">
            <a:off x="4036340" y="1466396"/>
            <a:ext cx="638818" cy="200055"/>
          </a:xfrm>
          <a:prstGeom prst="rect">
            <a:avLst/>
          </a:prstGeom>
          <a:noFill/>
        </p:spPr>
        <p:txBody>
          <a:bodyPr wrap="square" rtlCol="0">
            <a:spAutoFit/>
          </a:bodyPr>
          <a:lstStyle/>
          <a:p>
            <a:r>
              <a:rPr lang="en-GB" sz="700" b="1" dirty="0"/>
              <a:t>abiotic</a:t>
            </a:r>
          </a:p>
        </p:txBody>
      </p:sp>
      <p:sp>
        <p:nvSpPr>
          <p:cNvPr id="16" name="TextBox 15"/>
          <p:cNvSpPr txBox="1"/>
          <p:nvPr/>
        </p:nvSpPr>
        <p:spPr>
          <a:xfrm rot="16200000">
            <a:off x="4172308" y="1472351"/>
            <a:ext cx="642494" cy="200055"/>
          </a:xfrm>
          <a:prstGeom prst="rect">
            <a:avLst/>
          </a:prstGeom>
          <a:noFill/>
        </p:spPr>
        <p:txBody>
          <a:bodyPr wrap="square" rtlCol="0">
            <a:spAutoFit/>
          </a:bodyPr>
          <a:lstStyle/>
          <a:p>
            <a:r>
              <a:rPr lang="en-GB" sz="700" b="1" dirty="0"/>
              <a:t>movement</a:t>
            </a:r>
          </a:p>
        </p:txBody>
      </p:sp>
      <p:sp>
        <p:nvSpPr>
          <p:cNvPr id="17" name="TextBox 16"/>
          <p:cNvSpPr txBox="1"/>
          <p:nvPr/>
        </p:nvSpPr>
        <p:spPr>
          <a:xfrm>
            <a:off x="6250285" y="1632979"/>
            <a:ext cx="1474040" cy="200055"/>
          </a:xfrm>
          <a:prstGeom prst="rect">
            <a:avLst/>
          </a:prstGeom>
          <a:noFill/>
        </p:spPr>
        <p:txBody>
          <a:bodyPr wrap="square" rtlCol="0">
            <a:spAutoFit/>
          </a:bodyPr>
          <a:lstStyle/>
          <a:p>
            <a:r>
              <a:rPr lang="en-GB" sz="700" b="1" dirty="0"/>
              <a:t>hypothesised </a:t>
            </a:r>
            <a:r>
              <a:rPr lang="en-GB" sz="700" b="1" dirty="0" smtClean="0"/>
              <a:t>impact mechanism</a:t>
            </a:r>
            <a:endParaRPr lang="en-GB" sz="700" b="1" dirty="0"/>
          </a:p>
        </p:txBody>
      </p:sp>
      <p:sp>
        <p:nvSpPr>
          <p:cNvPr id="18" name="TextBox 17"/>
          <p:cNvSpPr txBox="1"/>
          <p:nvPr/>
        </p:nvSpPr>
        <p:spPr>
          <a:xfrm rot="16200000">
            <a:off x="8375320" y="1328473"/>
            <a:ext cx="880501" cy="200055"/>
          </a:xfrm>
          <a:prstGeom prst="rect">
            <a:avLst/>
          </a:prstGeom>
          <a:noFill/>
        </p:spPr>
        <p:txBody>
          <a:bodyPr wrap="square" rtlCol="0">
            <a:spAutoFit/>
          </a:bodyPr>
          <a:lstStyle/>
          <a:p>
            <a:r>
              <a:rPr lang="en-GB" sz="700" b="1" dirty="0"/>
              <a:t>geographic extent</a:t>
            </a:r>
          </a:p>
        </p:txBody>
      </p:sp>
      <p:sp>
        <p:nvSpPr>
          <p:cNvPr id="19" name="TextBox 18"/>
          <p:cNvSpPr txBox="1"/>
          <p:nvPr/>
        </p:nvSpPr>
        <p:spPr>
          <a:xfrm rot="16200000">
            <a:off x="8621219" y="1428694"/>
            <a:ext cx="698295" cy="200055"/>
          </a:xfrm>
          <a:prstGeom prst="rect">
            <a:avLst/>
          </a:prstGeom>
          <a:noFill/>
        </p:spPr>
        <p:txBody>
          <a:bodyPr wrap="square" rtlCol="0">
            <a:spAutoFit/>
          </a:bodyPr>
          <a:lstStyle/>
          <a:p>
            <a:r>
              <a:rPr lang="en-GB" sz="700" b="1" dirty="0"/>
              <a:t>host range</a:t>
            </a:r>
          </a:p>
        </p:txBody>
      </p:sp>
      <p:sp>
        <p:nvSpPr>
          <p:cNvPr id="20" name="TextBox 19"/>
          <p:cNvSpPr txBox="1"/>
          <p:nvPr/>
        </p:nvSpPr>
        <p:spPr>
          <a:xfrm rot="16200000">
            <a:off x="328578" y="2211351"/>
            <a:ext cx="1117937" cy="338400"/>
          </a:xfrm>
          <a:prstGeom prst="rect">
            <a:avLst/>
          </a:prstGeom>
          <a:solidFill>
            <a:schemeClr val="accent6">
              <a:lumMod val="20000"/>
              <a:lumOff val="80000"/>
            </a:schemeClr>
          </a:solidFill>
        </p:spPr>
        <p:txBody>
          <a:bodyPr wrap="square" rtlCol="0" anchor="ctr">
            <a:spAutoFit/>
          </a:bodyPr>
          <a:lstStyle/>
          <a:p>
            <a:pPr algn="ctr"/>
            <a:r>
              <a:rPr lang="en-GB" sz="750" dirty="0">
                <a:latin typeface="Arial" panose="020B0604020202020204" pitchFamily="34" charset="0"/>
                <a:cs typeface="Arial" panose="020B0604020202020204" pitchFamily="34" charset="0"/>
              </a:rPr>
              <a:t>oospore features</a:t>
            </a:r>
          </a:p>
        </p:txBody>
      </p:sp>
      <p:sp>
        <p:nvSpPr>
          <p:cNvPr id="21" name="TextBox 20"/>
          <p:cNvSpPr txBox="1"/>
          <p:nvPr/>
        </p:nvSpPr>
        <p:spPr>
          <a:xfrm rot="16200000">
            <a:off x="312104" y="3349595"/>
            <a:ext cx="1135651" cy="338400"/>
          </a:xfrm>
          <a:prstGeom prst="rect">
            <a:avLst/>
          </a:prstGeom>
          <a:solidFill>
            <a:schemeClr val="accent1">
              <a:lumMod val="20000"/>
              <a:lumOff val="80000"/>
            </a:schemeClr>
          </a:solidFill>
        </p:spPr>
        <p:txBody>
          <a:bodyPr wrap="square" rtlCol="0" anchor="ctr">
            <a:spAutoFit/>
          </a:bodyPr>
          <a:lstStyle/>
          <a:p>
            <a:pPr algn="ctr"/>
            <a:r>
              <a:rPr lang="en-GB" sz="750" dirty="0" smtClean="0"/>
              <a:t>Reproductive and survival structures</a:t>
            </a:r>
            <a:endParaRPr lang="en-GB" sz="750" dirty="0"/>
          </a:p>
        </p:txBody>
      </p:sp>
      <p:sp>
        <p:nvSpPr>
          <p:cNvPr id="22" name="TextBox 21"/>
          <p:cNvSpPr txBox="1"/>
          <p:nvPr/>
        </p:nvSpPr>
        <p:spPr>
          <a:xfrm rot="16200000">
            <a:off x="511322" y="4305091"/>
            <a:ext cx="737214" cy="323165"/>
          </a:xfrm>
          <a:prstGeom prst="rect">
            <a:avLst/>
          </a:prstGeom>
          <a:solidFill>
            <a:srgbClr val="FFF2CC"/>
          </a:solidFill>
        </p:spPr>
        <p:txBody>
          <a:bodyPr wrap="square" rtlCol="0">
            <a:spAutoFit/>
          </a:bodyPr>
          <a:lstStyle/>
          <a:p>
            <a:pPr algn="ctr"/>
            <a:r>
              <a:rPr lang="en-GB" sz="750" dirty="0"/>
              <a:t>temperature features</a:t>
            </a:r>
          </a:p>
        </p:txBody>
      </p:sp>
      <p:sp>
        <p:nvSpPr>
          <p:cNvPr id="23" name="TextBox 22"/>
          <p:cNvSpPr txBox="1"/>
          <p:nvPr/>
        </p:nvSpPr>
        <p:spPr>
          <a:xfrm rot="16200000">
            <a:off x="580761" y="5000387"/>
            <a:ext cx="598338" cy="323165"/>
          </a:xfrm>
          <a:prstGeom prst="rect">
            <a:avLst/>
          </a:prstGeom>
          <a:solidFill>
            <a:schemeClr val="accent2">
              <a:lumMod val="20000"/>
              <a:lumOff val="80000"/>
            </a:schemeClr>
          </a:solidFill>
        </p:spPr>
        <p:txBody>
          <a:bodyPr wrap="square" rtlCol="0">
            <a:spAutoFit/>
          </a:bodyPr>
          <a:lstStyle/>
          <a:p>
            <a:pPr algn="ctr"/>
            <a:r>
              <a:rPr lang="en-GB" sz="750" dirty="0"/>
              <a:t>sporangial features</a:t>
            </a:r>
          </a:p>
        </p:txBody>
      </p:sp>
      <p:graphicFrame>
        <p:nvGraphicFramePr>
          <p:cNvPr id="24" name="Table 23"/>
          <p:cNvGraphicFramePr>
            <a:graphicFrameLocks noGrp="1"/>
          </p:cNvGraphicFramePr>
          <p:nvPr>
            <p:extLst>
              <p:ext uri="{D42A27DB-BD31-4B8C-83A1-F6EECF244321}">
                <p14:modId xmlns:p14="http://schemas.microsoft.com/office/powerpoint/2010/main" val="1025610918"/>
              </p:ext>
            </p:extLst>
          </p:nvPr>
        </p:nvGraphicFramePr>
        <p:xfrm>
          <a:off x="4014211" y="744623"/>
          <a:ext cx="498588" cy="252068"/>
        </p:xfrm>
        <a:graphic>
          <a:graphicData uri="http://schemas.openxmlformats.org/drawingml/2006/table">
            <a:tbl>
              <a:tblPr firstRow="1" bandRow="1">
                <a:tableStyleId>{5C22544A-7EE6-4342-B048-85BDC9FD1C3A}</a:tableStyleId>
              </a:tblPr>
              <a:tblGrid>
                <a:gridCol w="498588">
                  <a:extLst>
                    <a:ext uri="{9D8B030D-6E8A-4147-A177-3AD203B41FA5}">
                      <a16:colId xmlns:a16="http://schemas.microsoft.com/office/drawing/2014/main" val="3619134828"/>
                    </a:ext>
                  </a:extLst>
                </a:gridCol>
              </a:tblGrid>
              <a:tr h="252068">
                <a:tc>
                  <a:txBody>
                    <a:bodyPr/>
                    <a:lstStyle/>
                    <a:p>
                      <a:pPr algn="ctr"/>
                      <a:r>
                        <a:rPr lang="en-GB" sz="700" dirty="0" smtClean="0">
                          <a:solidFill>
                            <a:schemeClr val="tx1"/>
                          </a:solidFill>
                        </a:rPr>
                        <a:t>niche</a:t>
                      </a:r>
                      <a:r>
                        <a:rPr lang="en-GB" sz="700" baseline="0" dirty="0" smtClean="0">
                          <a:solidFill>
                            <a:schemeClr val="tx1"/>
                          </a:solidFill>
                        </a:rPr>
                        <a:t> process</a:t>
                      </a:r>
                    </a:p>
                  </a:txBody>
                  <a:tcPr marL="38708" marR="38708" marT="19354" marB="19354" anchor="b">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44389734"/>
                  </a:ext>
                </a:extLst>
              </a:tr>
            </a:tbl>
          </a:graphicData>
        </a:graphic>
      </p:graphicFrame>
      <p:graphicFrame>
        <p:nvGraphicFramePr>
          <p:cNvPr id="25" name="Table 24"/>
          <p:cNvGraphicFramePr>
            <a:graphicFrameLocks noGrp="1"/>
          </p:cNvGraphicFramePr>
          <p:nvPr>
            <p:extLst>
              <p:ext uri="{D42A27DB-BD31-4B8C-83A1-F6EECF244321}">
                <p14:modId xmlns:p14="http://schemas.microsoft.com/office/powerpoint/2010/main" val="3238538635"/>
              </p:ext>
            </p:extLst>
          </p:nvPr>
        </p:nvGraphicFramePr>
        <p:xfrm>
          <a:off x="4570619" y="744623"/>
          <a:ext cx="406765" cy="252068"/>
        </p:xfrm>
        <a:graphic>
          <a:graphicData uri="http://schemas.openxmlformats.org/drawingml/2006/table">
            <a:tbl>
              <a:tblPr firstRow="1" bandRow="1">
                <a:tableStyleId>{5C22544A-7EE6-4342-B048-85BDC9FD1C3A}</a:tableStyleId>
              </a:tblPr>
              <a:tblGrid>
                <a:gridCol w="406765">
                  <a:extLst>
                    <a:ext uri="{9D8B030D-6E8A-4147-A177-3AD203B41FA5}">
                      <a16:colId xmlns:a16="http://schemas.microsoft.com/office/drawing/2014/main" val="3619134828"/>
                    </a:ext>
                  </a:extLst>
                </a:gridCol>
              </a:tblGrid>
              <a:tr h="252068">
                <a:tc>
                  <a:txBody>
                    <a:bodyPr/>
                    <a:lstStyle/>
                    <a:p>
                      <a:pPr algn="ctr"/>
                      <a:r>
                        <a:rPr lang="en-GB" sz="700" dirty="0" smtClean="0">
                          <a:solidFill>
                            <a:schemeClr val="tx1"/>
                          </a:solidFill>
                        </a:rPr>
                        <a:t>invasion stage</a:t>
                      </a:r>
                      <a:endParaRPr lang="en-GB" sz="700" dirty="0">
                        <a:solidFill>
                          <a:schemeClr val="tx1"/>
                        </a:solidFill>
                      </a:endParaRPr>
                    </a:p>
                  </a:txBody>
                  <a:tcPr marL="38708" marR="38708" marT="19354" marB="19354" anchor="b">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44389734"/>
                  </a:ext>
                </a:extLst>
              </a:tr>
            </a:tbl>
          </a:graphicData>
        </a:graphic>
      </p:graphicFrame>
      <p:graphicFrame>
        <p:nvGraphicFramePr>
          <p:cNvPr id="26" name="Table 25"/>
          <p:cNvGraphicFramePr>
            <a:graphicFrameLocks noGrp="1"/>
          </p:cNvGraphicFramePr>
          <p:nvPr>
            <p:extLst>
              <p:ext uri="{D42A27DB-BD31-4B8C-83A1-F6EECF244321}">
                <p14:modId xmlns:p14="http://schemas.microsoft.com/office/powerpoint/2010/main" val="3116413997"/>
              </p:ext>
            </p:extLst>
          </p:nvPr>
        </p:nvGraphicFramePr>
        <p:xfrm>
          <a:off x="8769494" y="744623"/>
          <a:ext cx="292208" cy="252068"/>
        </p:xfrm>
        <a:graphic>
          <a:graphicData uri="http://schemas.openxmlformats.org/drawingml/2006/table">
            <a:tbl>
              <a:tblPr firstRow="1" bandRow="1">
                <a:tableStyleId>{5C22544A-7EE6-4342-B048-85BDC9FD1C3A}</a:tableStyleId>
              </a:tblPr>
              <a:tblGrid>
                <a:gridCol w="292208">
                  <a:extLst>
                    <a:ext uri="{9D8B030D-6E8A-4147-A177-3AD203B41FA5}">
                      <a16:colId xmlns:a16="http://schemas.microsoft.com/office/drawing/2014/main" val="3619134828"/>
                    </a:ext>
                  </a:extLst>
                </a:gridCol>
              </a:tblGrid>
              <a:tr h="252068">
                <a:tc>
                  <a:txBody>
                    <a:bodyPr/>
                    <a:lstStyle/>
                    <a:p>
                      <a:pPr algn="ctr"/>
                      <a:r>
                        <a:rPr lang="en-GB" sz="700" dirty="0" smtClean="0">
                          <a:solidFill>
                            <a:schemeClr val="tx1"/>
                          </a:solidFill>
                        </a:rPr>
                        <a:t>effect trait</a:t>
                      </a:r>
                      <a:endParaRPr lang="en-GB" sz="700" dirty="0">
                        <a:solidFill>
                          <a:schemeClr val="tx1"/>
                        </a:solidFill>
                      </a:endParaRPr>
                    </a:p>
                  </a:txBody>
                  <a:tcPr marL="38708" marR="38708" marT="19354" marB="19354" anchor="b">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44389734"/>
                  </a:ext>
                </a:extLst>
              </a:tr>
            </a:tbl>
          </a:graphicData>
        </a:graphic>
      </p:graphicFrame>
      <p:graphicFrame>
        <p:nvGraphicFramePr>
          <p:cNvPr id="27" name="Table 26"/>
          <p:cNvGraphicFramePr>
            <a:graphicFrameLocks noGrp="1"/>
          </p:cNvGraphicFramePr>
          <p:nvPr>
            <p:extLst>
              <p:ext uri="{D42A27DB-BD31-4B8C-83A1-F6EECF244321}">
                <p14:modId xmlns:p14="http://schemas.microsoft.com/office/powerpoint/2010/main" val="1428432531"/>
              </p:ext>
            </p:extLst>
          </p:nvPr>
        </p:nvGraphicFramePr>
        <p:xfrm>
          <a:off x="2089437" y="764084"/>
          <a:ext cx="1105778" cy="232607"/>
        </p:xfrm>
        <a:graphic>
          <a:graphicData uri="http://schemas.openxmlformats.org/drawingml/2006/table">
            <a:tbl>
              <a:tblPr firstRow="1" bandRow="1">
                <a:tableStyleId>{5C22544A-7EE6-4342-B048-85BDC9FD1C3A}</a:tableStyleId>
              </a:tblPr>
              <a:tblGrid>
                <a:gridCol w="1105778">
                  <a:extLst>
                    <a:ext uri="{9D8B030D-6E8A-4147-A177-3AD203B41FA5}">
                      <a16:colId xmlns:a16="http://schemas.microsoft.com/office/drawing/2014/main" val="3619134828"/>
                    </a:ext>
                  </a:extLst>
                </a:gridCol>
              </a:tblGrid>
              <a:tr h="232607">
                <a:tc>
                  <a:txBody>
                    <a:bodyPr/>
                    <a:lstStyle/>
                    <a:p>
                      <a:pPr algn="ctr"/>
                      <a:r>
                        <a:rPr lang="en-GB" sz="700" dirty="0" smtClean="0">
                          <a:solidFill>
                            <a:schemeClr val="tx1"/>
                          </a:solidFill>
                        </a:rPr>
                        <a:t>response</a:t>
                      </a:r>
                      <a:r>
                        <a:rPr lang="en-GB" sz="400" baseline="0" dirty="0" smtClean="0">
                          <a:solidFill>
                            <a:schemeClr val="tx1"/>
                          </a:solidFill>
                        </a:rPr>
                        <a:t> </a:t>
                      </a:r>
                      <a:r>
                        <a:rPr lang="en-GB" sz="700" dirty="0" smtClean="0">
                          <a:solidFill>
                            <a:schemeClr val="tx1"/>
                          </a:solidFill>
                        </a:rPr>
                        <a:t>trait</a:t>
                      </a:r>
                      <a:endParaRPr lang="en-GB" sz="700" dirty="0">
                        <a:solidFill>
                          <a:schemeClr val="tx1"/>
                        </a:solidFill>
                      </a:endParaRPr>
                    </a:p>
                  </a:txBody>
                  <a:tcPr marL="38708" marR="38708" marT="19354" marB="19354" anchor="b">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44389734"/>
                  </a:ext>
                </a:extLst>
              </a:tr>
            </a:tbl>
          </a:graphicData>
        </a:graphic>
      </p:graphicFrame>
      <p:graphicFrame>
        <p:nvGraphicFramePr>
          <p:cNvPr id="28" name="Table 27"/>
          <p:cNvGraphicFramePr>
            <a:graphicFrameLocks noGrp="1"/>
          </p:cNvGraphicFramePr>
          <p:nvPr>
            <p:extLst>
              <p:ext uri="{D42A27DB-BD31-4B8C-83A1-F6EECF244321}">
                <p14:modId xmlns:p14="http://schemas.microsoft.com/office/powerpoint/2010/main" val="2568341319"/>
              </p:ext>
            </p:extLst>
          </p:nvPr>
        </p:nvGraphicFramePr>
        <p:xfrm>
          <a:off x="3249167" y="744623"/>
          <a:ext cx="713450" cy="252068"/>
        </p:xfrm>
        <a:graphic>
          <a:graphicData uri="http://schemas.openxmlformats.org/drawingml/2006/table">
            <a:tbl>
              <a:tblPr firstRow="1" bandRow="1">
                <a:tableStyleId>{5C22544A-7EE6-4342-B048-85BDC9FD1C3A}</a:tableStyleId>
              </a:tblPr>
              <a:tblGrid>
                <a:gridCol w="713450">
                  <a:extLst>
                    <a:ext uri="{9D8B030D-6E8A-4147-A177-3AD203B41FA5}">
                      <a16:colId xmlns:a16="http://schemas.microsoft.com/office/drawing/2014/main" val="3619134828"/>
                    </a:ext>
                  </a:extLst>
                </a:gridCol>
              </a:tblGrid>
              <a:tr h="232607">
                <a:tc>
                  <a:txBody>
                    <a:bodyPr/>
                    <a:lstStyle/>
                    <a:p>
                      <a:pPr algn="ctr"/>
                      <a:r>
                        <a:rPr lang="en-GB" sz="700" dirty="0" smtClean="0">
                          <a:solidFill>
                            <a:schemeClr val="tx1"/>
                          </a:solidFill>
                        </a:rPr>
                        <a:t>performance trait</a:t>
                      </a:r>
                      <a:endParaRPr lang="en-GB" sz="700" dirty="0">
                        <a:solidFill>
                          <a:schemeClr val="tx1"/>
                        </a:solidFill>
                      </a:endParaRPr>
                    </a:p>
                  </a:txBody>
                  <a:tcPr marL="38708" marR="38708" marT="19354" marB="19354" anchor="b">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544389734"/>
                  </a:ext>
                </a:extLst>
              </a:tr>
            </a:tbl>
          </a:graphicData>
        </a:graphic>
      </p:graphicFrame>
      <p:pic>
        <p:nvPicPr>
          <p:cNvPr id="31" name="Picture 30"/>
          <p:cNvPicPr>
            <a:picLocks noChangeAspect="1"/>
          </p:cNvPicPr>
          <p:nvPr/>
        </p:nvPicPr>
        <p:blipFill>
          <a:blip r:embed="rId2"/>
          <a:stretch>
            <a:fillRect/>
          </a:stretch>
        </p:blipFill>
        <p:spPr>
          <a:xfrm rot="5400000">
            <a:off x="1002240" y="1890939"/>
            <a:ext cx="1117938" cy="979227"/>
          </a:xfrm>
          <a:prstGeom prst="rect">
            <a:avLst/>
          </a:prstGeom>
        </p:spPr>
      </p:pic>
      <p:pic>
        <p:nvPicPr>
          <p:cNvPr id="32" name="Picture 31"/>
          <p:cNvPicPr>
            <a:picLocks noChangeAspect="1"/>
          </p:cNvPicPr>
          <p:nvPr/>
        </p:nvPicPr>
        <p:blipFill rotWithShape="1">
          <a:blip r:embed="rId3"/>
          <a:srcRect l="35" r="1448"/>
          <a:stretch/>
        </p:blipFill>
        <p:spPr>
          <a:xfrm>
            <a:off x="1088005" y="4103756"/>
            <a:ext cx="949106" cy="731526"/>
          </a:xfrm>
          <a:prstGeom prst="rect">
            <a:avLst/>
          </a:prstGeom>
        </p:spPr>
      </p:pic>
      <p:pic>
        <p:nvPicPr>
          <p:cNvPr id="35" name="Picture 34"/>
          <p:cNvPicPr>
            <a:picLocks noChangeAspect="1"/>
          </p:cNvPicPr>
          <p:nvPr/>
        </p:nvPicPr>
        <p:blipFill>
          <a:blip r:embed="rId4"/>
          <a:stretch>
            <a:fillRect/>
          </a:stretch>
        </p:blipFill>
        <p:spPr>
          <a:xfrm>
            <a:off x="1082451" y="2950969"/>
            <a:ext cx="957517" cy="756500"/>
          </a:xfrm>
          <a:prstGeom prst="rect">
            <a:avLst/>
          </a:prstGeom>
        </p:spPr>
      </p:pic>
      <p:pic>
        <p:nvPicPr>
          <p:cNvPr id="36" name="Picture 35"/>
          <p:cNvPicPr>
            <a:picLocks noChangeAspect="1"/>
          </p:cNvPicPr>
          <p:nvPr/>
        </p:nvPicPr>
        <p:blipFill>
          <a:blip r:embed="rId5"/>
          <a:stretch>
            <a:fillRect/>
          </a:stretch>
        </p:blipFill>
        <p:spPr>
          <a:xfrm>
            <a:off x="1071662" y="3697319"/>
            <a:ext cx="377164" cy="381463"/>
          </a:xfrm>
          <a:prstGeom prst="rect">
            <a:avLst/>
          </a:prstGeom>
        </p:spPr>
      </p:pic>
      <p:pic>
        <p:nvPicPr>
          <p:cNvPr id="42" name="Picture 41"/>
          <p:cNvPicPr>
            <a:picLocks noChangeAspect="1"/>
          </p:cNvPicPr>
          <p:nvPr/>
        </p:nvPicPr>
        <p:blipFill rotWithShape="1">
          <a:blip r:embed="rId6"/>
          <a:srcRect l="1" r="19271" b="7215"/>
          <a:stretch/>
        </p:blipFill>
        <p:spPr>
          <a:xfrm>
            <a:off x="1427221" y="3707469"/>
            <a:ext cx="617093" cy="371313"/>
          </a:xfrm>
          <a:prstGeom prst="rect">
            <a:avLst/>
          </a:prstGeom>
        </p:spPr>
      </p:pic>
      <p:pic>
        <p:nvPicPr>
          <p:cNvPr id="44" name="Picture 43"/>
          <p:cNvPicPr>
            <a:picLocks noChangeAspect="1"/>
          </p:cNvPicPr>
          <p:nvPr/>
        </p:nvPicPr>
        <p:blipFill rotWithShape="1">
          <a:blip r:embed="rId7"/>
          <a:srcRect r="33853"/>
          <a:stretch/>
        </p:blipFill>
        <p:spPr>
          <a:xfrm>
            <a:off x="1088005" y="4860255"/>
            <a:ext cx="718949" cy="581080"/>
          </a:xfrm>
          <a:prstGeom prst="rect">
            <a:avLst/>
          </a:prstGeom>
        </p:spPr>
      </p:pic>
      <p:pic>
        <p:nvPicPr>
          <p:cNvPr id="45" name="Picture 44"/>
          <p:cNvPicPr>
            <a:picLocks noChangeAspect="1"/>
          </p:cNvPicPr>
          <p:nvPr/>
        </p:nvPicPr>
        <p:blipFill rotWithShape="1">
          <a:blip r:embed="rId7"/>
          <a:srcRect l="68436" r="3364"/>
          <a:stretch/>
        </p:blipFill>
        <p:spPr>
          <a:xfrm>
            <a:off x="1730600" y="4860256"/>
            <a:ext cx="306511" cy="581079"/>
          </a:xfrm>
          <a:prstGeom prst="rect">
            <a:avLst/>
          </a:prstGeom>
        </p:spPr>
      </p:pic>
      <p:sp>
        <p:nvSpPr>
          <p:cNvPr id="46" name="TextBox 45"/>
          <p:cNvSpPr txBox="1"/>
          <p:nvPr/>
        </p:nvSpPr>
        <p:spPr>
          <a:xfrm rot="16200000">
            <a:off x="319721" y="3338145"/>
            <a:ext cx="1135651" cy="338400"/>
          </a:xfrm>
          <a:prstGeom prst="rect">
            <a:avLst/>
          </a:prstGeom>
          <a:solidFill>
            <a:schemeClr val="accent1">
              <a:lumMod val="20000"/>
              <a:lumOff val="80000"/>
            </a:schemeClr>
          </a:solidFill>
        </p:spPr>
        <p:txBody>
          <a:bodyPr wrap="square" rtlCol="0" anchor="ctr">
            <a:spAutoFit/>
          </a:bodyPr>
          <a:lstStyle/>
          <a:p>
            <a:pPr algn="ctr"/>
            <a:r>
              <a:rPr lang="en-GB" sz="750" dirty="0" smtClean="0">
                <a:latin typeface="Arial" panose="020B0604020202020204" pitchFamily="34" charset="0"/>
                <a:cs typeface="Arial" panose="020B0604020202020204" pitchFamily="34" charset="0"/>
              </a:rPr>
              <a:t>reproductive and survival structures</a:t>
            </a:r>
            <a:endParaRPr lang="en-GB" sz="750" dirty="0">
              <a:latin typeface="Arial" panose="020B0604020202020204" pitchFamily="34" charset="0"/>
              <a:cs typeface="Arial" panose="020B0604020202020204" pitchFamily="34" charset="0"/>
            </a:endParaRPr>
          </a:p>
        </p:txBody>
      </p:sp>
      <p:sp>
        <p:nvSpPr>
          <p:cNvPr id="47" name="TextBox 46"/>
          <p:cNvSpPr txBox="1"/>
          <p:nvPr/>
        </p:nvSpPr>
        <p:spPr>
          <a:xfrm rot="16200000">
            <a:off x="518939" y="4286023"/>
            <a:ext cx="737214" cy="338400"/>
          </a:xfrm>
          <a:prstGeom prst="rect">
            <a:avLst/>
          </a:prstGeom>
          <a:solidFill>
            <a:srgbClr val="FFF2CC"/>
          </a:solidFill>
        </p:spPr>
        <p:txBody>
          <a:bodyPr wrap="square" rtlCol="0">
            <a:spAutoFit/>
          </a:bodyPr>
          <a:lstStyle/>
          <a:p>
            <a:pPr algn="ctr"/>
            <a:r>
              <a:rPr lang="en-GB" sz="750" dirty="0">
                <a:latin typeface="Arial" panose="020B0604020202020204" pitchFamily="34" charset="0"/>
                <a:cs typeface="Arial" panose="020B0604020202020204" pitchFamily="34" charset="0"/>
              </a:rPr>
              <a:t>temperature features</a:t>
            </a:r>
          </a:p>
        </p:txBody>
      </p:sp>
      <p:sp>
        <p:nvSpPr>
          <p:cNvPr id="48" name="TextBox 47"/>
          <p:cNvSpPr txBox="1"/>
          <p:nvPr/>
        </p:nvSpPr>
        <p:spPr>
          <a:xfrm rot="16200000">
            <a:off x="578309" y="4963868"/>
            <a:ext cx="618475" cy="338400"/>
          </a:xfrm>
          <a:prstGeom prst="rect">
            <a:avLst/>
          </a:prstGeom>
          <a:solidFill>
            <a:schemeClr val="accent2">
              <a:lumMod val="20000"/>
              <a:lumOff val="80000"/>
            </a:schemeClr>
          </a:solidFill>
        </p:spPr>
        <p:txBody>
          <a:bodyPr wrap="square" rtlCol="0">
            <a:spAutoFit/>
          </a:bodyPr>
          <a:lstStyle/>
          <a:p>
            <a:pPr algn="ctr"/>
            <a:r>
              <a:rPr lang="en-GB" sz="750" dirty="0">
                <a:latin typeface="Arial" panose="020B0604020202020204" pitchFamily="34" charset="0"/>
                <a:cs typeface="Arial" panose="020B0604020202020204" pitchFamily="34" charset="0"/>
              </a:rPr>
              <a:t>sporangial features</a:t>
            </a:r>
          </a:p>
        </p:txBody>
      </p:sp>
      <p:sp>
        <p:nvSpPr>
          <p:cNvPr id="33" name="Content Placeholder 2"/>
          <p:cNvSpPr>
            <a:spLocks noGrp="1"/>
          </p:cNvSpPr>
          <p:nvPr>
            <p:ph idx="1"/>
          </p:nvPr>
        </p:nvSpPr>
        <p:spPr>
          <a:xfrm>
            <a:off x="640945" y="5516476"/>
            <a:ext cx="8543925" cy="1341524"/>
          </a:xfrm>
        </p:spPr>
        <p:txBody>
          <a:bodyPr>
            <a:normAutofit/>
          </a:bodyPr>
          <a:lstStyle/>
          <a:p>
            <a:pPr marL="0" indent="0" algn="just">
              <a:buNone/>
            </a:pPr>
            <a:r>
              <a:rPr lang="en-GB" sz="1200" b="1" dirty="0">
                <a:latin typeface="Times New Roman" panose="02020603050405020304" pitchFamily="18" charset="0"/>
                <a:cs typeface="Times New Roman" panose="02020603050405020304" pitchFamily="18" charset="0"/>
              </a:rPr>
              <a:t>Fig. 2</a:t>
            </a:r>
            <a:r>
              <a:rPr lang="en-GB" sz="1200" dirty="0">
                <a:latin typeface="Times New Roman" panose="02020603050405020304" pitchFamily="18" charset="0"/>
                <a:cs typeface="Times New Roman" panose="02020603050405020304" pitchFamily="18" charset="0"/>
              </a:rPr>
              <a:t> An example application of the trait-based risk assessment framework to generate a set of trait-based hypotheses for global impacts in the genus </a:t>
            </a:r>
            <a:r>
              <a:rPr lang="en-GB" sz="1200" i="1" dirty="0">
                <a:latin typeface="Times New Roman" panose="02020603050405020304" pitchFamily="18" charset="0"/>
                <a:cs typeface="Times New Roman" panose="02020603050405020304" pitchFamily="18" charset="0"/>
              </a:rPr>
              <a:t>Phytophthora. </a:t>
            </a:r>
            <a:r>
              <a:rPr lang="en-GB" sz="1200" dirty="0">
                <a:latin typeface="Times New Roman" panose="02020603050405020304" pitchFamily="18" charset="0"/>
                <a:cs typeface="Times New Roman" panose="02020603050405020304" pitchFamily="18" charset="0"/>
              </a:rPr>
              <a:t>Measurable response traits are shaded based on whether they are oospore features, reproductive and survival structures, temperature features or sporangial features. Traits are linked to unobserved performance traits as a proxy for relative fitness and adaptive value in the abiotic, biotic and movement context. Evaluating the trait hypotheses against the abiotic, biotic and movement framework identifies the relevant stage(s) of the invasion pathway (arrival, establishment) affected by that trait. Host range expansion and geographic spread are the emergent properties of trait-mediated filtering during the invasion process (risk of arrival, risk of establishment). Traits might be hypothesised to have a positive (+), negative (-) </a:t>
            </a:r>
            <a:r>
              <a:rPr lang="en-GB" sz="1200" dirty="0" smtClean="0">
                <a:latin typeface="Times New Roman" panose="02020603050405020304" pitchFamily="18" charset="0"/>
                <a:cs typeface="Times New Roman" panose="02020603050405020304" pitchFamily="18" charset="0"/>
              </a:rPr>
              <a:t>effect </a:t>
            </a:r>
            <a:r>
              <a:rPr lang="en-GB" sz="1200" dirty="0">
                <a:latin typeface="Times New Roman" panose="02020603050405020304" pitchFamily="18" charset="0"/>
                <a:cs typeface="Times New Roman" panose="02020603050405020304" pitchFamily="18" charset="0"/>
              </a:rPr>
              <a:t>on these impact metrics. </a:t>
            </a:r>
            <a:endParaRPr lang="en-GB" sz="12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10897636"/>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4628</TotalTime>
  <Words>529</Words>
  <Application>Microsoft Office PowerPoint</Application>
  <PresentationFormat>A4 Paper (210x297 mm)</PresentationFormat>
  <Paragraphs>162</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PowerPoint Presentation</vt:lpstr>
    </vt:vector>
  </TitlesOfParts>
  <Company>Centre for Ecology and Hydrology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Barwell, Louise J.</dc:creator>
  <cp:lastModifiedBy>Barwell, Louise J.</cp:lastModifiedBy>
  <cp:revision>139</cp:revision>
  <dcterms:created xsi:type="dcterms:W3CDTF">2019-04-04T10:20:31Z</dcterms:created>
  <dcterms:modified xsi:type="dcterms:W3CDTF">2019-05-22T11:45:51Z</dcterms:modified>
</cp:coreProperties>
</file>

<file path=docProps/thumbnail.jpeg>
</file>